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336" r:id="rId3"/>
    <p:sldId id="290" r:id="rId4"/>
    <p:sldId id="328" r:id="rId5"/>
    <p:sldId id="329" r:id="rId6"/>
    <p:sldId id="330" r:id="rId7"/>
    <p:sldId id="333" r:id="rId8"/>
    <p:sldId id="331" r:id="rId9"/>
    <p:sldId id="332" r:id="rId10"/>
    <p:sldId id="337" r:id="rId11"/>
    <p:sldId id="335" r:id="rId12"/>
    <p:sldId id="334" r:id="rId13"/>
    <p:sldId id="338" r:id="rId14"/>
    <p:sldId id="300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FFFFFF"/>
    <a:srgbClr val="E6E6E6"/>
    <a:srgbClr val="9D9D9D"/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17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14" y="102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0638C8-4482-42EA-95DF-6415A44727AB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AA477-9B76-4407-A639-99241CD375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0062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8760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463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288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491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7382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7373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779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503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7926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5484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8505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9B872-3001-418C-A119-2908FB6AB070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5399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582158" y="215444"/>
            <a:ext cx="31295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4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en-US" altLang="ko-KR" sz="1400" b="1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2024 Fall</a:t>
            </a:r>
          </a:p>
          <a:p>
            <a:r>
              <a:rPr lang="en-US" altLang="ko-KR" sz="1400" b="1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20190741 </a:t>
            </a:r>
            <a:r>
              <a:rPr lang="ko-KR" altLang="en-US" sz="1400" b="1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김지수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222E020-2DDE-4A28-97F2-ECD660091A6B}"/>
              </a:ext>
            </a:extLst>
          </p:cNvPr>
          <p:cNvSpPr/>
          <p:nvPr/>
        </p:nvSpPr>
        <p:spPr>
          <a:xfrm>
            <a:off x="8382076" y="383393"/>
            <a:ext cx="135466" cy="70485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BD979C9-06DA-54DA-DE5C-C2D693810A73}"/>
              </a:ext>
            </a:extLst>
          </p:cNvPr>
          <p:cNvSpPr/>
          <p:nvPr/>
        </p:nvSpPr>
        <p:spPr>
          <a:xfrm>
            <a:off x="2756490" y="2530705"/>
            <a:ext cx="6679020" cy="1796590"/>
          </a:xfrm>
          <a:prstGeom prst="rect">
            <a:avLst/>
          </a:prstGeom>
          <a:solidFill>
            <a:schemeClr val="tx1">
              <a:lumMod val="50000"/>
              <a:lumOff val="50000"/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</a:rPr>
              <a:t>인공지능과 마케팅 코딩과제</a:t>
            </a:r>
            <a:r>
              <a:rPr lang="en-US" altLang="ko-KR" sz="2400" b="1" dirty="0">
                <a:solidFill>
                  <a:schemeClr val="bg1"/>
                </a:solidFill>
              </a:rPr>
              <a:t>2</a:t>
            </a:r>
            <a:endParaRPr lang="en-US" altLang="ko-KR" sz="1600" b="1" dirty="0">
              <a:solidFill>
                <a:schemeClr val="bg1"/>
              </a:solidFill>
            </a:endParaRPr>
          </a:p>
          <a:p>
            <a:r>
              <a:rPr lang="en-US" altLang="ko-KR" sz="1600" b="1" dirty="0">
                <a:solidFill>
                  <a:schemeClr val="bg1"/>
                </a:solidFill>
              </a:rPr>
              <a:t>:</a:t>
            </a:r>
            <a:r>
              <a:rPr lang="en-US" altLang="ko-KR" sz="1600" b="1" dirty="0" err="1">
                <a:solidFill>
                  <a:schemeClr val="bg1"/>
                </a:solidFill>
              </a:rPr>
              <a:t>Mnist</a:t>
            </a:r>
            <a:r>
              <a:rPr lang="en-US" altLang="ko-KR" sz="1600" b="1" dirty="0">
                <a:solidFill>
                  <a:schemeClr val="bg1"/>
                </a:solidFill>
              </a:rPr>
              <a:t> data </a:t>
            </a:r>
            <a:endParaRPr lang="ko-KR" altLang="en-US" sz="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683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4871992" y="231044"/>
            <a:ext cx="244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Evaluate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8619F1-8709-4380-A554-40496CCDB26A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4AB1F4-A8C0-F5C9-0486-2E9FC96D0536}"/>
              </a:ext>
            </a:extLst>
          </p:cNvPr>
          <p:cNvSpPr txBox="1"/>
          <p:nvPr/>
        </p:nvSpPr>
        <p:spPr>
          <a:xfrm>
            <a:off x="617231" y="1024567"/>
            <a:ext cx="9372732" cy="1020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앙상블 및 모델 평가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16557E-5886-D311-F6C8-AD5562E2B894}"/>
              </a:ext>
            </a:extLst>
          </p:cNvPr>
          <p:cNvSpPr txBox="1"/>
          <p:nvPr/>
        </p:nvSpPr>
        <p:spPr>
          <a:xfrm>
            <a:off x="842800" y="1735071"/>
            <a:ext cx="10506397" cy="4897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95910" marR="0" indent="-295910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b="1" kern="0" spc="0" dirty="0">
                <a:solidFill>
                  <a:srgbClr val="595959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CNN 1: Epochs=40, Train accuracy=1.00000, Validation accuracy=0.99550</a:t>
            </a:r>
            <a:endParaRPr lang="en-US" altLang="ko-KR" sz="1400" kern="0" spc="0" dirty="0">
              <a:solidFill>
                <a:srgbClr val="595959"/>
              </a:solidFill>
              <a:effectLst/>
              <a:latin typeface="함초롬바탕" panose="02030604000101010101" pitchFamily="18" charset="-127"/>
            </a:endParaRPr>
          </a:p>
          <a:p>
            <a:pPr marL="295910" marR="0" indent="-295910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b="1" kern="0" spc="0" dirty="0">
                <a:solidFill>
                  <a:srgbClr val="595959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CNN 1: Test accuracy = 0.995600</a:t>
            </a:r>
            <a:endParaRPr lang="en-US" altLang="ko-KR" sz="1400" kern="0" spc="0" dirty="0">
              <a:solidFill>
                <a:srgbClr val="595959"/>
              </a:solidFill>
              <a:effectLst/>
              <a:latin typeface="함초롬바탕" panose="02030604000101010101" pitchFamily="18" charset="-127"/>
            </a:endParaRPr>
          </a:p>
          <a:p>
            <a:pPr marL="295910" marR="0" indent="-295910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b="1" kern="0" spc="0" dirty="0">
                <a:solidFill>
                  <a:srgbClr val="595959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CNN 2: Epochs=40, Train accuracy=1.00000, Validation accuracy=0.99683</a:t>
            </a:r>
            <a:endParaRPr lang="en-US" altLang="ko-KR" sz="1400" kern="0" spc="0" dirty="0">
              <a:solidFill>
                <a:srgbClr val="595959"/>
              </a:solidFill>
              <a:effectLst/>
              <a:latin typeface="함초롬바탕" panose="02030604000101010101" pitchFamily="18" charset="-127"/>
            </a:endParaRPr>
          </a:p>
          <a:p>
            <a:pPr marL="295910" marR="0" indent="-295910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b="1" kern="0" spc="0" dirty="0">
                <a:solidFill>
                  <a:srgbClr val="595959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CNN 2: Test accuracy = 0.995700</a:t>
            </a:r>
            <a:endParaRPr lang="en-US" altLang="ko-KR" sz="1400" kern="0" spc="0" dirty="0">
              <a:solidFill>
                <a:srgbClr val="595959"/>
              </a:solidFill>
              <a:effectLst/>
              <a:latin typeface="함초롬바탕" panose="02030604000101010101" pitchFamily="18" charset="-127"/>
            </a:endParaRPr>
          </a:p>
          <a:p>
            <a:pPr marL="295910" marR="0" indent="-295910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b="1" kern="0" spc="0" dirty="0">
                <a:solidFill>
                  <a:srgbClr val="595959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CNN 3: Epochs=40, Train accuracy=0.98438, Validation accuracy=0.99633</a:t>
            </a:r>
            <a:endParaRPr lang="en-US" altLang="ko-KR" sz="1400" kern="0" spc="0" dirty="0">
              <a:solidFill>
                <a:srgbClr val="595959"/>
              </a:solidFill>
              <a:effectLst/>
              <a:latin typeface="함초롬바탕" panose="02030604000101010101" pitchFamily="18" charset="-127"/>
            </a:endParaRPr>
          </a:p>
          <a:p>
            <a:pPr marL="295910" marR="0" indent="-295910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b="1" kern="0" spc="0" dirty="0">
                <a:solidFill>
                  <a:srgbClr val="595959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CNN 3: Test accuracy = 0.996100</a:t>
            </a:r>
            <a:endParaRPr lang="en-US" altLang="ko-KR" sz="1400" kern="0" spc="0" dirty="0">
              <a:solidFill>
                <a:srgbClr val="595959"/>
              </a:solidFill>
              <a:effectLst/>
              <a:latin typeface="함초롬바탕" panose="02030604000101010101" pitchFamily="18" charset="-127"/>
            </a:endParaRPr>
          </a:p>
          <a:p>
            <a:pPr marL="295910" marR="0" indent="-295910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b="1" kern="0" spc="0" dirty="0">
                <a:solidFill>
                  <a:srgbClr val="595959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CNN 4: Epochs=40, Train accuracy=1.00000, Validation accuracy=0.99633</a:t>
            </a:r>
            <a:endParaRPr lang="en-US" altLang="ko-KR" sz="1400" kern="0" spc="0" dirty="0">
              <a:solidFill>
                <a:srgbClr val="595959"/>
              </a:solidFill>
              <a:effectLst/>
              <a:latin typeface="함초롬바탕" panose="02030604000101010101" pitchFamily="18" charset="-127"/>
            </a:endParaRPr>
          </a:p>
          <a:p>
            <a:pPr marL="295910" marR="0" indent="-295910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b="1" kern="0" spc="0" dirty="0">
                <a:solidFill>
                  <a:srgbClr val="595959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CNN 4: Test accuracy = 0.996900</a:t>
            </a:r>
            <a:endParaRPr lang="en-US" altLang="ko-KR" sz="1400" kern="0" spc="0" dirty="0">
              <a:solidFill>
                <a:srgbClr val="595959"/>
              </a:solidFill>
              <a:effectLst/>
              <a:latin typeface="함초롬바탕" panose="02030604000101010101" pitchFamily="18" charset="-127"/>
            </a:endParaRPr>
          </a:p>
          <a:p>
            <a:pPr marL="295910" marR="0" indent="-295910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b="1" kern="0" spc="0" dirty="0">
                <a:solidFill>
                  <a:srgbClr val="595959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CNN 5: Epochs=40, Train accuracy=0.98438, Validation accuracy=0.99383</a:t>
            </a:r>
            <a:endParaRPr lang="en-US" altLang="ko-KR" sz="1400" kern="0" spc="0" dirty="0">
              <a:solidFill>
                <a:srgbClr val="595959"/>
              </a:solidFill>
              <a:effectLst/>
              <a:latin typeface="함초롬바탕" panose="02030604000101010101" pitchFamily="18" charset="-127"/>
            </a:endParaRPr>
          </a:p>
          <a:p>
            <a:pPr marL="295910" marR="0" indent="-295910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b="1" kern="0" spc="0" dirty="0">
                <a:solidFill>
                  <a:srgbClr val="595959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CNN 5: Test accuracy = 0.996200</a:t>
            </a:r>
            <a:endParaRPr lang="en-US" altLang="ko-KR" sz="1400" kern="0" spc="0" dirty="0">
              <a:solidFill>
                <a:srgbClr val="595959"/>
              </a:solidFill>
              <a:effectLst/>
              <a:latin typeface="함초롬바탕" panose="02030604000101010101" pitchFamily="18" charset="-127"/>
            </a:endParaRPr>
          </a:p>
          <a:p>
            <a:pPr marL="295910" marR="0" indent="-295910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b="1" kern="0" spc="0" dirty="0">
                <a:solidFill>
                  <a:srgbClr val="595959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CNN 6: Epochs=40, Train accuracy=1.00000, Validation accuracy=0.99617</a:t>
            </a:r>
            <a:endParaRPr lang="en-US" altLang="ko-KR" sz="1400" kern="0" spc="0" dirty="0">
              <a:solidFill>
                <a:srgbClr val="595959"/>
              </a:solidFill>
              <a:effectLst/>
              <a:latin typeface="함초롬바탕" panose="02030604000101010101" pitchFamily="18" charset="-127"/>
            </a:endParaRPr>
          </a:p>
          <a:p>
            <a:pPr marL="295910" marR="0" indent="-295910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b="1" kern="0" spc="0" dirty="0">
                <a:solidFill>
                  <a:srgbClr val="595959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CNN 6: Test accuracy = 0.996300</a:t>
            </a:r>
            <a:endParaRPr lang="en-US" altLang="ko-KR" sz="1400" kern="0" spc="0" dirty="0">
              <a:solidFill>
                <a:srgbClr val="595959"/>
              </a:solidFill>
              <a:effectLst/>
              <a:latin typeface="함초롬바탕" panose="02030604000101010101" pitchFamily="18" charset="-127"/>
            </a:endParaRPr>
          </a:p>
          <a:p>
            <a:pPr marL="295910" marR="0" indent="-295910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b="1" kern="0" spc="0" dirty="0">
                <a:solidFill>
                  <a:srgbClr val="595959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CNN 7: Epochs=40, Train accuracy=0.98438, Validation accuracy=0.99650</a:t>
            </a:r>
            <a:endParaRPr lang="en-US" altLang="ko-KR" sz="1400" kern="0" spc="0" dirty="0">
              <a:solidFill>
                <a:srgbClr val="595959"/>
              </a:solidFill>
              <a:effectLst/>
              <a:latin typeface="함초롬바탕" panose="02030604000101010101" pitchFamily="18" charset="-127"/>
            </a:endParaRPr>
          </a:p>
          <a:p>
            <a:pPr marL="295910" marR="0" indent="-295910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b="1" kern="0" spc="0" dirty="0">
                <a:solidFill>
                  <a:srgbClr val="595959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CNN 7: Test accuracy = 0.996000</a:t>
            </a:r>
            <a:endParaRPr lang="en-US" altLang="ko-KR" sz="1400" kern="0" spc="0" dirty="0">
              <a:solidFill>
                <a:srgbClr val="595959"/>
              </a:solidFill>
              <a:effectLst/>
              <a:latin typeface="함초롬바탕" panose="02030604000101010101" pitchFamily="18" charset="-127"/>
            </a:endParaRPr>
          </a:p>
          <a:p>
            <a:pPr marL="295910" marR="0" indent="-295910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b="1" kern="0" spc="0" dirty="0">
                <a:solidFill>
                  <a:srgbClr val="595959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Ensemble Accuracy = 0.997200</a:t>
            </a:r>
            <a:endParaRPr lang="en-US" altLang="ko-KR" sz="1400" kern="0" spc="0" dirty="0">
              <a:solidFill>
                <a:srgbClr val="595959"/>
              </a:solidFill>
              <a:effectLst/>
              <a:latin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9330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871992" y="231044"/>
            <a:ext cx="244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alpha val="5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Evaluate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solidFill>
                    <a:prstClr val="white">
                      <a:alpha val="5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 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alpha val="5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the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solidFill>
                    <a:prstClr val="white">
                      <a:alpha val="5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 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alpha val="5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Dataset</a:t>
            </a:r>
            <a:endParaRPr kumimoji="0" lang="ko-KR" altLang="en-US" sz="1800" b="1" i="0" u="none" strike="noStrike" kern="1200" cap="none" spc="0" normalizeH="0" baseline="0" noProof="0" dirty="0">
              <a:ln>
                <a:solidFill>
                  <a:prstClr val="white">
                    <a:alpha val="5000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돋움체 Medium" panose="02020603020101020101" pitchFamily="18" charset="-127"/>
              <a:ea typeface="KoPub돋움체 Medium" panose="02020603020101020101" pitchFamily="18" charset="-127"/>
              <a:cs typeface="+mn-cs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8619F1-8709-4380-A554-40496CCDB26A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" b="0" i="0" u="none" strike="noStrike" kern="1200" cap="none" spc="0" normalizeH="0" baseline="0" noProof="0" dirty="0">
                <a:ln>
                  <a:solidFill>
                    <a:prstClr val="white">
                      <a:alpha val="5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인공지능과 마케팅 발표</a:t>
            </a:r>
          </a:p>
        </p:txBody>
      </p:sp>
      <p:pic>
        <p:nvPicPr>
          <p:cNvPr id="4098" name="Picture 2" descr="hist">
            <a:extLst>
              <a:ext uri="{FF2B5EF4-FFF2-40B4-BE49-F238E27FC236}">
                <a16:creationId xmlns:a16="http://schemas.microsoft.com/office/drawing/2014/main" id="{677FED0F-F9F1-7197-D5CB-7707792B7F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615" y="1826199"/>
            <a:ext cx="9689674" cy="3735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8742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2000000000000000000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871992" y="231044"/>
            <a:ext cx="244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alpha val="5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Evaluate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solidFill>
                    <a:prstClr val="white">
                      <a:alpha val="5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 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alpha val="5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the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solidFill>
                    <a:prstClr val="white">
                      <a:alpha val="5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 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solidFill>
                    <a:prstClr val="white">
                      <a:alpha val="5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Dataset</a:t>
            </a:r>
            <a:endParaRPr kumimoji="0" lang="ko-KR" altLang="en-US" sz="1800" b="1" i="0" u="none" strike="noStrike" kern="1200" cap="none" spc="0" normalizeH="0" baseline="0" noProof="0" dirty="0">
              <a:ln>
                <a:solidFill>
                  <a:prstClr val="white">
                    <a:alpha val="5000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KoPub돋움체 Medium" panose="02020603020101020101" pitchFamily="18" charset="-127"/>
              <a:ea typeface="KoPub돋움체 Medium" panose="02020603020101020101" pitchFamily="18" charset="-127"/>
              <a:cs typeface="+mn-cs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8619F1-8709-4380-A554-40496CCDB26A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800" b="0" i="0" u="none" strike="noStrike" kern="1200" cap="none" spc="0" normalizeH="0" baseline="0" noProof="0" dirty="0">
                <a:ln>
                  <a:solidFill>
                    <a:prstClr val="white">
                      <a:alpha val="5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KoPub돋움체 Medium" panose="02020603020101020101" pitchFamily="18" charset="-127"/>
                <a:ea typeface="KoPub돋움체 Medium" panose="02020603020101020101" pitchFamily="18" charset="-127"/>
                <a:cs typeface="+mn-cs"/>
              </a:rPr>
              <a:t>인공지능과 마케팅 발표</a:t>
            </a:r>
          </a:p>
        </p:txBody>
      </p:sp>
      <p:pic>
        <p:nvPicPr>
          <p:cNvPr id="3074" name="Picture 2" descr="hist">
            <a:extLst>
              <a:ext uri="{FF2B5EF4-FFF2-40B4-BE49-F238E27FC236}">
                <a16:creationId xmlns:a16="http://schemas.microsoft.com/office/drawing/2014/main" id="{F74D6CD2-4168-6CC0-4E1B-31AB32D347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9623" y="1311996"/>
            <a:ext cx="8782050" cy="4705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6813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5401754" y="231044"/>
            <a:ext cx="1388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Conclusion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8619F1-8709-4380-A554-40496CCDB26A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4AB1F4-A8C0-F5C9-0486-2E9FC96D0536}"/>
              </a:ext>
            </a:extLst>
          </p:cNvPr>
          <p:cNvSpPr txBox="1"/>
          <p:nvPr/>
        </p:nvSpPr>
        <p:spPr>
          <a:xfrm>
            <a:off x="617231" y="1024567"/>
            <a:ext cx="9372732" cy="589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E511BE-8D03-1A6F-9DD4-BC4CBCBAA244}"/>
              </a:ext>
            </a:extLst>
          </p:cNvPr>
          <p:cNvSpPr txBox="1"/>
          <p:nvPr/>
        </p:nvSpPr>
        <p:spPr>
          <a:xfrm>
            <a:off x="930114" y="1024567"/>
            <a:ext cx="3283667" cy="1451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Conclusion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656518-EA83-0A80-1A2B-EE540987E28E}"/>
              </a:ext>
            </a:extLst>
          </p:cNvPr>
          <p:cNvSpPr txBox="1"/>
          <p:nvPr/>
        </p:nvSpPr>
        <p:spPr>
          <a:xfrm>
            <a:off x="706772" y="2086544"/>
            <a:ext cx="10954185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7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만개의 데이터를 사용하는데도 과적합의 방지를 위해 추가적인 데이터를 생성하는 것을 </a:t>
            </a:r>
            <a:r>
              <a:rPr lang="ko-KR" altLang="en-US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알게되었다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기존 코드에서는 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CNN 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모델 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15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개를 생성하여 </a:t>
            </a:r>
            <a:r>
              <a:rPr lang="ko-KR" altLang="en-US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앙상블하였는데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, 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해당 코드에서는 모델 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7</a:t>
            </a:r>
            <a:r>
              <a:rPr lang="ko-KR" altLang="en-US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개만을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만들고 이를 </a:t>
            </a:r>
            <a:r>
              <a:rPr lang="ko-KR" altLang="en-US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앙상블하였는데도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각 개별 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CNN 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모델의 정확도보다 높은 것을 알 수 있었다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.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모델을 여러 개를 학습시키고 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epoch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를 늘릴 수록 학습에 필요한 시간이 오래 걸리기 때문에 목표하는 성능 수준을 고려하여 모델을 설계하는 것이 좋겠다고 생각했다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. 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endParaRPr lang="en-US" altLang="ko-KR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595959"/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5620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9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BD979C9-06DA-54DA-DE5C-C2D693810A73}"/>
              </a:ext>
            </a:extLst>
          </p:cNvPr>
          <p:cNvSpPr/>
          <p:nvPr/>
        </p:nvSpPr>
        <p:spPr>
          <a:xfrm>
            <a:off x="2756490" y="2530705"/>
            <a:ext cx="6679020" cy="1796590"/>
          </a:xfrm>
          <a:prstGeom prst="rect">
            <a:avLst/>
          </a:prstGeom>
          <a:solidFill>
            <a:schemeClr val="tx1">
              <a:lumMod val="50000"/>
              <a:lumOff val="50000"/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altLang="ko-KR" sz="32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bg1"/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  <a:p>
            <a:pPr algn="ctr"/>
            <a:r>
              <a:rPr lang="en-US" altLang="ko-KR" sz="32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The End</a:t>
            </a:r>
          </a:p>
          <a:p>
            <a:pPr algn="ctr"/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bg1"/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  <a:p>
            <a:pPr algn="r"/>
            <a:endParaRPr lang="en-US" altLang="ko-KR" sz="1400" b="1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r"/>
            <a:r>
              <a:rPr lang="en-US" altLang="ko-KR" sz="1400" b="1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2024. 10. 07. </a:t>
            </a:r>
            <a:r>
              <a:rPr lang="ko-KR" altLang="en-US" sz="1400" b="1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월</a:t>
            </a:r>
          </a:p>
          <a:p>
            <a:pPr algn="ctr"/>
            <a:endParaRPr lang="en-US" altLang="ko-KR" sz="32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bg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0143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8619F1-8709-4380-A554-40496CCDB26A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4AB1F4-A8C0-F5C9-0486-2E9FC96D0536}"/>
              </a:ext>
            </a:extLst>
          </p:cNvPr>
          <p:cNvSpPr txBox="1"/>
          <p:nvPr/>
        </p:nvSpPr>
        <p:spPr>
          <a:xfrm>
            <a:off x="565608" y="1005175"/>
            <a:ext cx="9372732" cy="804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MNIST Data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03DC94-3066-60A7-B879-B722B58952E1}"/>
              </a:ext>
            </a:extLst>
          </p:cNvPr>
          <p:cNvSpPr txBox="1"/>
          <p:nvPr/>
        </p:nvSpPr>
        <p:spPr>
          <a:xfrm>
            <a:off x="712967" y="1977313"/>
            <a:ext cx="10372955" cy="3072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손글씨로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 작성된 숫자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(0~9) 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데이터 셋으로 분류 목적으로 자주 사용되는 이미지 데이터셋</a:t>
            </a:r>
            <a:endParaRPr lang="en-US" altLang="ko-KR" sz="20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latin typeface="-윤고딕350" panose="02030504000101010101" pitchFamily="18" charset="-127"/>
              <a:ea typeface="-윤고딕350" panose="02030504000101010101" pitchFamily="18" charset="-127"/>
            </a:endParaRPr>
          </a:p>
          <a:p>
            <a:endParaRPr lang="en-US" altLang="ko-KR" sz="20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ea typeface="-윤고딕350" panose="02030504000101010101" pitchFamily="18" charset="-127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이미지 크기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: 28*28 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픽셀의 흑백 이미지</a:t>
            </a:r>
            <a:endParaRPr lang="en-US" altLang="ko-KR" sz="20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ea typeface="-윤고딕350" panose="02030504000101010101" pitchFamily="18" charset="-127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데이터 분포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: 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총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70,000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장의 이미지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(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학습용으로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60,000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장과 테스트용으로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10,000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장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)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분류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: 0~9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까지 총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10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개의 숫자 클래스로 구성됨</a:t>
            </a:r>
            <a:endParaRPr lang="en-US" altLang="ko-KR" sz="20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ea typeface="-윤고딕350" panose="02030504000101010101" pitchFamily="18" charset="-127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이미지 분류 문제를 다루는 기초적인 데이터셋으로 </a:t>
            </a:r>
            <a:r>
              <a:rPr lang="en-US" altLang="ko-KR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CNN </a:t>
            </a:r>
            <a:r>
              <a:rPr lang="ko-KR" altLang="en-US" sz="20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ea typeface="-윤고딕350" panose="02030504000101010101" pitchFamily="18" charset="-127"/>
              </a:rPr>
              <a:t>성능 확인에 많이 사용됨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271260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8619F1-8709-4380-A554-40496CCDB26A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4AB1F4-A8C0-F5C9-0486-2E9FC96D0536}"/>
              </a:ext>
            </a:extLst>
          </p:cNvPr>
          <p:cNvSpPr txBox="1"/>
          <p:nvPr/>
        </p:nvSpPr>
        <p:spPr>
          <a:xfrm>
            <a:off x="565608" y="1005175"/>
            <a:ext cx="9372732" cy="804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Import</a:t>
            </a:r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library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03DC94-3066-60A7-B879-B722B58952E1}"/>
              </a:ext>
            </a:extLst>
          </p:cNvPr>
          <p:cNvSpPr txBox="1"/>
          <p:nvPr/>
        </p:nvSpPr>
        <p:spPr>
          <a:xfrm>
            <a:off x="1071186" y="1970525"/>
            <a:ext cx="1037295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LOAD LIBRARIES</a:t>
            </a:r>
            <a:endParaRPr lang="en-US" altLang="ko-K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pandas </a:t>
            </a:r>
            <a:r>
              <a:rPr lang="en-US" altLang="ko-KR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pd</a:t>
            </a:r>
          </a:p>
          <a:p>
            <a:r>
              <a:rPr lang="en-US" altLang="ko-KR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np</a:t>
            </a:r>
          </a:p>
          <a:p>
            <a:r>
              <a:rPr lang="en-US" altLang="ko-KR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sklearn.model_selection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train_test_split</a:t>
            </a:r>
            <a:endParaRPr lang="en-US" altLang="ko-K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USE KERAS WITH DEFAULT TENSORFLOW BACKEND\</a:t>
            </a:r>
            <a:endParaRPr lang="en-US" altLang="ko-K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tensorflow.keras.utils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to_categorical</a:t>
            </a:r>
            <a:endParaRPr lang="en-US" altLang="ko-K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keras.models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Sequential</a:t>
            </a:r>
          </a:p>
          <a:p>
            <a:r>
              <a:rPr lang="en-US" altLang="ko-KR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keras.layers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Dense, Dropout, Flatten, Conv2D, MaxPool2D,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BatchNormalization</a:t>
            </a:r>
            <a:endParaRPr lang="en-US" altLang="ko-K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tensorflow.keras.preprocessing.image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ImageDataGenerator</a:t>
            </a:r>
            <a:endParaRPr lang="en-US" altLang="ko-K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keras.callbacks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LearningRateScheduler</a:t>
            </a:r>
            <a:endParaRPr lang="en-US" altLang="ko-K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keras.datasets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mnist</a:t>
            </a:r>
            <a:endParaRPr lang="en-US" altLang="ko-K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1840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8619F1-8709-4380-A554-40496CCDB26A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4AB1F4-A8C0-F5C9-0486-2E9FC96D0536}"/>
              </a:ext>
            </a:extLst>
          </p:cNvPr>
          <p:cNvSpPr txBox="1"/>
          <p:nvPr/>
        </p:nvSpPr>
        <p:spPr>
          <a:xfrm>
            <a:off x="617231" y="1024567"/>
            <a:ext cx="9372732" cy="1020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Load Dataset &amp; Split Dataset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99849C-A6A3-AD8B-209C-D77771A6F685}"/>
              </a:ext>
            </a:extLst>
          </p:cNvPr>
          <p:cNvSpPr txBox="1"/>
          <p:nvPr/>
        </p:nvSpPr>
        <p:spPr>
          <a:xfrm>
            <a:off x="816989" y="2564629"/>
            <a:ext cx="105580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LOAD MNIST DATASET AS 60K TRAIN AND 10K TEST</a:t>
            </a:r>
            <a:endParaRPr lang="en-US" altLang="ko-KR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x_train</a:t>
            </a:r>
            <a:r>
              <a:rPr lang="en-US" altLang="ko-K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y_train</a:t>
            </a:r>
            <a:r>
              <a:rPr lang="en-US" altLang="ko-K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(</a:t>
            </a:r>
            <a:r>
              <a:rPr lang="en-US" altLang="ko-KR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x_test</a:t>
            </a:r>
            <a:r>
              <a:rPr lang="en-US" altLang="ko-K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y_test</a:t>
            </a:r>
            <a:r>
              <a:rPr lang="en-US" altLang="ko-K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= </a:t>
            </a:r>
            <a:r>
              <a:rPr lang="en-US" altLang="ko-KR" sz="2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mnist.load_data</a:t>
            </a:r>
            <a:r>
              <a:rPr lang="en-US" altLang="ko-KR" sz="2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68368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8619F1-8709-4380-A554-40496CCDB26A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4AB1F4-A8C0-F5C9-0486-2E9FC96D0536}"/>
              </a:ext>
            </a:extLst>
          </p:cNvPr>
          <p:cNvSpPr txBox="1"/>
          <p:nvPr/>
        </p:nvSpPr>
        <p:spPr>
          <a:xfrm>
            <a:off x="617231" y="1024567"/>
            <a:ext cx="9372732" cy="804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데이터</a:t>
            </a:r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ko-KR" altLang="en-US" sz="2800" b="1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전처리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94DADA-0912-5CEA-46D9-FB2C463142A8}"/>
              </a:ext>
            </a:extLst>
          </p:cNvPr>
          <p:cNvSpPr txBox="1"/>
          <p:nvPr/>
        </p:nvSpPr>
        <p:spPr>
          <a:xfrm>
            <a:off x="753906" y="3679674"/>
            <a:ext cx="10954185" cy="2947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입력 이미지 데이터를 </a:t>
            </a:r>
            <a:r>
              <a:rPr lang="en-US" altLang="ko-KR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255.0</a:t>
            </a:r>
            <a:r>
              <a:rPr lang="ko-KR" altLang="en-US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으로 나누어 정규화 작업을 수행한다</a:t>
            </a:r>
            <a:r>
              <a:rPr lang="en-US" altLang="ko-KR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.</a:t>
            </a:r>
            <a:endParaRPr lang="en-US" altLang="ko-KR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bg2">
                  <a:lumMod val="10000"/>
                </a:schemeClr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b="1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X_train</a:t>
            </a:r>
            <a:r>
              <a:rPr lang="ko-KR" altLang="en-US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과 </a:t>
            </a:r>
            <a:r>
              <a:rPr lang="en-US" altLang="ko-KR" b="1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X_test</a:t>
            </a:r>
            <a:r>
              <a:rPr lang="en-US" altLang="ko-KR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ko-KR" altLang="en-US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데이터를 </a:t>
            </a:r>
            <a:r>
              <a:rPr lang="en-US" altLang="ko-KR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CNN</a:t>
            </a:r>
            <a:r>
              <a:rPr lang="ko-KR" altLang="en-US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이 처리할 수 있는 형식으로 변환한다</a:t>
            </a:r>
            <a:r>
              <a:rPr lang="en-US" altLang="ko-KR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: MNIST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의 각 이미지가 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28*28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의 크기이며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, 1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은 흑백을 나타내고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(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채널이 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1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개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), -1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은 샘플 개수를 자동으로 맞추라는 설정이다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.</a:t>
            </a:r>
            <a:endParaRPr lang="en-US" altLang="ko-KR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002060"/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3.</a:t>
            </a:r>
            <a:r>
              <a:rPr lang="ko-KR" altLang="en-US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 분류</a:t>
            </a:r>
            <a:r>
              <a:rPr lang="en-US" altLang="ko-KR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ko-KR" altLang="en-US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결과인 </a:t>
            </a:r>
            <a:r>
              <a:rPr lang="en-US" altLang="ko-KR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Y</a:t>
            </a:r>
            <a:r>
              <a:rPr lang="ko-KR" altLang="en-US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에 대해서는 범주형 데이터로 변환한다</a:t>
            </a:r>
            <a:r>
              <a:rPr lang="en-US" altLang="ko-KR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: MNIST 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데이터는 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0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부터 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9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까지 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10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개의 클래스가 있으므로 </a:t>
            </a:r>
            <a:r>
              <a:rPr lang="en-US" altLang="ko-KR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num_classes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를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 10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으로 설정하여 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CNN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이 분류문제를 다룰 수 있도록 </a:t>
            </a:r>
            <a:r>
              <a:rPr lang="en-US" altLang="ko-KR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y_train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을 원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-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핫 인코딩을 사용하여 변환한다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 pitchFamily="18" charset="-127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8586BC-0411-32CB-CBD4-37541BB39B79}"/>
              </a:ext>
            </a:extLst>
          </p:cNvPr>
          <p:cNvSpPr txBox="1"/>
          <p:nvPr/>
        </p:nvSpPr>
        <p:spPr>
          <a:xfrm>
            <a:off x="753906" y="1781261"/>
            <a:ext cx="664316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PREPARE DATA FOR NEURAL NETWORK</a:t>
            </a:r>
            <a:endParaRPr lang="en-US" altLang="ko-K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X_train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x_train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/ </a:t>
            </a:r>
            <a:r>
              <a:rPr lang="en-US" altLang="ko-KR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255.0</a:t>
            </a:r>
            <a:endParaRPr lang="en-US" altLang="ko-K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X_test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x_test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/ </a:t>
            </a:r>
            <a:r>
              <a:rPr lang="en-US" altLang="ko-KR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255.0</a:t>
            </a:r>
            <a:endParaRPr lang="en-US" altLang="ko-K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X_train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X_train.reshape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-1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28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28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X_test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X_test.reshape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-1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28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28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Y_train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to_categorical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y_train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num_classes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2946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8619F1-8709-4380-A554-40496CCDB26A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4AB1F4-A8C0-F5C9-0486-2E9FC96D0536}"/>
              </a:ext>
            </a:extLst>
          </p:cNvPr>
          <p:cNvSpPr txBox="1"/>
          <p:nvPr/>
        </p:nvSpPr>
        <p:spPr>
          <a:xfrm>
            <a:off x="617231" y="1024567"/>
            <a:ext cx="9372732" cy="1020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Data Augmentation (</a:t>
            </a:r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데이터 증강</a:t>
            </a:r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)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94DADA-0912-5CEA-46D9-FB2C463142A8}"/>
              </a:ext>
            </a:extLst>
          </p:cNvPr>
          <p:cNvSpPr txBox="1"/>
          <p:nvPr/>
        </p:nvSpPr>
        <p:spPr>
          <a:xfrm>
            <a:off x="782084" y="3660530"/>
            <a:ext cx="10613575" cy="2260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더 많은 데이터를 생성하여 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CNN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의 학습 성능을 높인다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: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원본 데이터셋을 확대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(zoom),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회전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(rotate),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이동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(shift)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하는 등의 방법으로 변형하여 새로운 이미지를 만들고 이를 학습 데이터로 활용하여 모델이 더 다양한 패턴을 학습해 </a:t>
            </a:r>
            <a:r>
              <a:rPr lang="ko-KR" altLang="en-US" sz="16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과적합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(overfitting)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을 방지한다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위의 코드에서는 이미지를 최대 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+- 15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도까지 회전시키고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,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최대 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15%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까지 확대하거나 축소하고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,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가로 방향으로 최대 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10%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까지 이동시키며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,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세로 방향으로 최대 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10%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까지 이동시킨다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.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이는 입력되는 이미지가 중심에서 벗어나거나 때로는 크게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혹은 작게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,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조금 회전되어서 나타날 수 있음을 고려한 것이다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2">
                    <a:lumMod val="10000"/>
                  </a:schemeClr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. </a:t>
            </a:r>
            <a:endParaRPr lang="ko-KR" altLang="en-US" sz="16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bg2">
                  <a:lumMod val="10000"/>
                </a:schemeClr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16557E-5886-D311-F6C8-AD5562E2B894}"/>
              </a:ext>
            </a:extLst>
          </p:cNvPr>
          <p:cNvSpPr txBox="1"/>
          <p:nvPr/>
        </p:nvSpPr>
        <p:spPr>
          <a:xfrm>
            <a:off x="782084" y="1697020"/>
            <a:ext cx="788574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CREATE MORE IMAGES WITH DATA AUGMENTATION</a:t>
            </a:r>
            <a:endParaRPr lang="en-US" altLang="ko-K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datagen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ImageDataGenerator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rotation_range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zoom_range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0.15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width_shift_range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0.1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height_shift_range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0.1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altLang="ko-K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36D5ED9-87C8-372C-CA94-C7818D5166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1426" y="1697020"/>
            <a:ext cx="5702116" cy="1830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225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5130745" y="231044"/>
            <a:ext cx="1930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Train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model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8619F1-8709-4380-A554-40496CCDB26A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4AB1F4-A8C0-F5C9-0486-2E9FC96D0536}"/>
              </a:ext>
            </a:extLst>
          </p:cNvPr>
          <p:cNvSpPr txBox="1"/>
          <p:nvPr/>
        </p:nvSpPr>
        <p:spPr>
          <a:xfrm>
            <a:off x="5219310" y="765575"/>
            <a:ext cx="1841963" cy="2528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모델 생성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046904-80B6-EF4A-7541-DB3CF9B572A8}"/>
              </a:ext>
            </a:extLst>
          </p:cNvPr>
          <p:cNvSpPr txBox="1"/>
          <p:nvPr/>
        </p:nvSpPr>
        <p:spPr>
          <a:xfrm>
            <a:off x="617231" y="948690"/>
            <a:ext cx="8085868" cy="5909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BUILD CNN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nets = 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7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model = [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*nets</a:t>
            </a:r>
          </a:p>
          <a:p>
            <a:r>
              <a:rPr lang="en-US" altLang="ko-KR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lang="en-US" altLang="ko-KR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(nets):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model[j] = Sequential()</a:t>
            </a:r>
          </a:p>
          <a:p>
            <a:b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model[j].add(Conv2D(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activation=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input_shape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28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28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)))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model[j].add(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BatchNormalization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model[j].add(Conv2D(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activation=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model[j].add(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BatchNormalization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model[j].add(Conv2D(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32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strides=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padding=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'same'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activation=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model[j].add(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BatchNormalization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model[j].add(Dropout(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0.4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b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model[j].add(Conv2D(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64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activation=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model[j].add(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BatchNormalization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model[j].add(Conv2D(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64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activation=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model[j].add(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BatchNormalization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model[j].add(Conv2D(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64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strides=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padding=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'same'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activation=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model[j].add(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BatchNormalization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model[j].add(Dropout(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0.4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b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model[j].add(Conv2D(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128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kernel_size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activation=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relu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model[j].add(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BatchNormalization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model[j].add(Flatten())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model[j].add(Dropout(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0.4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model[j].add(Dense(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activation=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softmax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b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COMPILE WITH ADAM OPTIMIZER AND CROSS ENTROPY COST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model[j].</a:t>
            </a:r>
            <a:r>
              <a:rPr lang="en-US" altLang="ko-KR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compile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(optimizer=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adam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loss=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categorical_crossentropy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metrics=[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"accuracy"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endParaRPr lang="en-US" altLang="ko-K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8098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5130747" y="231044"/>
            <a:ext cx="1930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Train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model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8619F1-8709-4380-A554-40496CCDB26A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4AB1F4-A8C0-F5C9-0486-2E9FC96D0536}"/>
              </a:ext>
            </a:extLst>
          </p:cNvPr>
          <p:cNvSpPr txBox="1"/>
          <p:nvPr/>
        </p:nvSpPr>
        <p:spPr>
          <a:xfrm>
            <a:off x="5236365" y="677979"/>
            <a:ext cx="2241242" cy="16665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모델 학습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16557E-5886-D311-F6C8-AD5562E2B894}"/>
              </a:ext>
            </a:extLst>
          </p:cNvPr>
          <p:cNvSpPr txBox="1"/>
          <p:nvPr/>
        </p:nvSpPr>
        <p:spPr>
          <a:xfrm>
            <a:off x="420541" y="1245799"/>
            <a:ext cx="11482669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Learning Rate Scheduler: 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매 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epoch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마다 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learning rate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를 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0.95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배로 감소</a:t>
            </a:r>
            <a:endParaRPr lang="ko-KR" alt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annealer =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LearningRateScheduler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lambda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x: 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1e-3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0.95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** x)</a:t>
            </a:r>
          </a:p>
          <a:p>
            <a:b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TRAIN CNNs AND DISPLAY ACCURACIES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epochs = 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40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history = [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* nets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results = [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* nets</a:t>
            </a:r>
          </a:p>
          <a:p>
            <a:b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lang="en-US" altLang="ko-KR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(nets):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데이터를 훈련 세트와 검증 세트로 분할</a:t>
            </a:r>
            <a:endParaRPr lang="ko-KR" alt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X_train2, X_val2, Y_train2, Y_val2 =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train_test_split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X_train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Y_train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test_size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0.1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CNN 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훈련 및 진행 상태 출력</a:t>
            </a:r>
            <a:endParaRPr lang="ko-KR" alt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history[j] = model[j].fit(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datagen.flow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(X_train2, Y_train2,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batch_size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64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),epochs=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epochs,steps_per_epoch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=X_train2.shape[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// 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64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             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validation_data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=(X_val2, Y_val2),callbacks=[annealer],verbose=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 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진행 상황을 출력하도록 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verbose=1 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설정</a:t>
            </a:r>
            <a:br>
              <a:rPr lang="ko-KR" alt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ko-KR" alt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훈련 및 검증 정확도 출력</a:t>
            </a:r>
            <a:endParaRPr lang="ko-KR" alt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"CNN {0:d}: Epochs={1:d}, Train accuracy={2:.5f}, Validation accuracy={3:.5f}"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format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j + 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epochs, history[j].history[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'accuracy'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][epochs - 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],  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'acc' 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대신 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'accuracy'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로 수정</a:t>
            </a:r>
            <a:endParaRPr lang="ko-KR" alt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history[j].history[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val_accuracy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][epochs - 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 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'</a:t>
            </a:r>
            <a:r>
              <a:rPr lang="en-US" altLang="ko-KR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val_acc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' 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대신 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2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val_accuracy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로 수정</a:t>
            </a:r>
            <a:endParaRPr lang="ko-KR" alt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PREDICT DIGITS FOR CNN J ON MNIST 10K TEST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results[j] = model[j].predict(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X_test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results2 =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np.argmax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(results[j], axis=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CNN J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의 </a:t>
            </a:r>
            <a:r>
              <a:rPr lang="en-US" altLang="ko-KR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MNIST 10K </a:t>
            </a:r>
            <a:r>
              <a:rPr lang="ko-KR" altLang="en-US" sz="12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테스트 정확도 계산</a:t>
            </a:r>
            <a:endParaRPr lang="ko-KR" alt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 = 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10000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results2[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!= 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y_test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]:</a:t>
            </a: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c += 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"CNN %d: Test accuracy = %f"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% (j + 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- c / </a:t>
            </a:r>
            <a:r>
              <a:rPr lang="en-US" altLang="ko-KR" sz="12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10000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.))</a:t>
            </a:r>
          </a:p>
          <a:p>
            <a:endParaRPr lang="en-US" altLang="ko-K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997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4871992" y="231044"/>
            <a:ext cx="2448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Evaluate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8619F1-8709-4380-A554-40496CCDB26A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4AB1F4-A8C0-F5C9-0486-2E9FC96D0536}"/>
              </a:ext>
            </a:extLst>
          </p:cNvPr>
          <p:cNvSpPr txBox="1"/>
          <p:nvPr/>
        </p:nvSpPr>
        <p:spPr>
          <a:xfrm>
            <a:off x="617231" y="1024567"/>
            <a:ext cx="9372732" cy="1020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앙상블 및 모델 평가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16557E-5886-D311-F6C8-AD5562E2B894}"/>
              </a:ext>
            </a:extLst>
          </p:cNvPr>
          <p:cNvSpPr txBox="1"/>
          <p:nvPr/>
        </p:nvSpPr>
        <p:spPr>
          <a:xfrm>
            <a:off x="842800" y="1961314"/>
            <a:ext cx="10506397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PREDICT DIGITS FOR ENSEMBLE ON MNIST 10K TEST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results2 =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np.zeros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 (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X_test.shape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4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en-US" altLang="ko-KR" sz="14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)</a:t>
            </a:r>
          </a:p>
          <a:p>
            <a:r>
              <a:rPr lang="en-US" altLang="ko-KR" sz="1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j 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(nets):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results2 = results2 + results[j]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results2 =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np.argmax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(results2,axis = </a:t>
            </a:r>
            <a:r>
              <a:rPr lang="en-US" altLang="ko-KR" sz="14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CALCULATE ACCURACY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c=</a:t>
            </a:r>
            <a:r>
              <a:rPr lang="en-US" altLang="ko-KR" sz="14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0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10000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results2[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]!=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y_test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]: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c +=</a:t>
            </a:r>
            <a:r>
              <a:rPr lang="en-US" altLang="ko-KR" sz="14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"Ensemble Accuracy = %f"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% (</a:t>
            </a:r>
            <a:r>
              <a:rPr lang="en-US" altLang="ko-KR" sz="14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-c/</a:t>
            </a:r>
            <a:r>
              <a:rPr lang="en-US" altLang="ko-KR" sz="1400" b="0" dirty="0">
                <a:solidFill>
                  <a:srgbClr val="116644"/>
                </a:solidFill>
                <a:effectLst/>
                <a:latin typeface="Consolas" panose="020B0609020204030204" pitchFamily="49" charset="0"/>
              </a:rPr>
              <a:t>10000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.))</a:t>
            </a:r>
          </a:p>
          <a:p>
            <a:endParaRPr lang="en-US" altLang="ko-KR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algn="ctr"/>
            <a:r>
              <a:rPr lang="en-US" altLang="ko-KR" sz="2800" i="0" dirty="0">
                <a:solidFill>
                  <a:srgbClr val="212121"/>
                </a:solidFill>
                <a:effectLst/>
                <a:latin typeface="Consolas" panose="020B0609020204030204" pitchFamily="49" charset="0"/>
              </a:rPr>
              <a:t>Ensemble Accuracy = 0.997200</a:t>
            </a:r>
            <a:endParaRPr lang="en-US" altLang="ko-KR" sz="28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ko-KR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65D9650-47AC-965F-06E0-92AF5DC5F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0345" y="2044783"/>
            <a:ext cx="6372992" cy="250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2195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1691</TotalTime>
  <Words>1780</Words>
  <Application>Microsoft Office PowerPoint</Application>
  <PresentationFormat>와이드스크린</PresentationFormat>
  <Paragraphs>168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KoPub돋움체 Medium</vt:lpstr>
      <vt:lpstr>맑은 고딕</vt:lpstr>
      <vt:lpstr>-윤고딕350</vt:lpstr>
      <vt:lpstr>함초롬바탕</vt:lpstr>
      <vt:lpstr>Arial</vt:lpstr>
      <vt:lpstr>Consolas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윤상림</dc:creator>
  <cp:lastModifiedBy>김지수</cp:lastModifiedBy>
  <cp:revision>174</cp:revision>
  <dcterms:created xsi:type="dcterms:W3CDTF">2017-04-16T12:47:34Z</dcterms:created>
  <dcterms:modified xsi:type="dcterms:W3CDTF">2024-10-13T14:25:22Z</dcterms:modified>
</cp:coreProperties>
</file>

<file path=docProps/thumbnail.jpeg>
</file>